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8" r:id="rId11"/>
    <p:sldId id="265" r:id="rId12"/>
    <p:sldId id="267" r:id="rId13"/>
    <p:sldId id="269" r:id="rId14"/>
    <p:sldId id="280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6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1377622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864755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8832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1186907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0267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4095490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1236816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676100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208165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438558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407354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241991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783629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66905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747674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68584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5A5D-C2FF-4607-94AD-5590B5ED2EBD}" type="datetimeFigureOut">
              <a:rPr lang="es-PR" smtClean="0"/>
              <a:t>08/03/2014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1777FEF-9309-4CEC-8057-0A836D316E6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131723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uzbetancourtcois600.blogspot.com/p/blog-page.html" TargetMode="External"/><Relationship Id="rId2" Type="http://schemas.openxmlformats.org/officeDocument/2006/relationships/hyperlink" Target="http://mmontanez37.webs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2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10" Type="http://schemas.openxmlformats.org/officeDocument/2006/relationships/slide" Target="slide24.xml"/><Relationship Id="rId4" Type="http://schemas.openxmlformats.org/officeDocument/2006/relationships/slide" Target="slide18.xml"/><Relationship Id="rId9" Type="http://schemas.openxmlformats.org/officeDocument/2006/relationships/slide" Target="slide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R" dirty="0" smtClean="0"/>
              <a:t>COIS 600</a:t>
            </a:r>
            <a:endParaRPr lang="es-P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PR" sz="3200" dirty="0" smtClean="0"/>
              <a:t>Taller </a:t>
            </a:r>
            <a:r>
              <a:rPr lang="es-PR" sz="3200" dirty="0" smtClean="0"/>
              <a:t>5, 6 y Trabajo Final</a:t>
            </a:r>
            <a:endParaRPr lang="es-PR" sz="3200" dirty="0"/>
          </a:p>
        </p:txBody>
      </p:sp>
    </p:spTree>
    <p:extLst>
      <p:ext uri="{BB962C8B-B14F-4D97-AF65-F5344CB8AC3E}">
        <p14:creationId xmlns:p14="http://schemas.microsoft.com/office/powerpoint/2010/main" val="3088774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Mapa de conceptos sobre tu modulo educativo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61826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Tarea final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R" dirty="0" smtClean="0"/>
              <a:t>El contenido del </a:t>
            </a:r>
            <a:r>
              <a:rPr lang="es-PR" dirty="0" err="1" smtClean="0"/>
              <a:t>webquest</a:t>
            </a:r>
            <a:r>
              <a:rPr lang="es-PR" dirty="0" smtClean="0"/>
              <a:t> lo desarrollarás para poder implantarlo en una pagina web (Módulo educativo)</a:t>
            </a:r>
          </a:p>
          <a:p>
            <a:r>
              <a:rPr lang="es-PR" dirty="0" smtClean="0"/>
              <a:t>Ejemplos: Discusión de los elementos</a:t>
            </a:r>
          </a:p>
          <a:p>
            <a:r>
              <a:rPr lang="es-PR" dirty="0" smtClean="0"/>
              <a:t>Deben utilizar las </a:t>
            </a:r>
            <a:r>
              <a:rPr lang="es-PR" dirty="0" err="1" smtClean="0"/>
              <a:t>heraamientas</a:t>
            </a:r>
            <a:r>
              <a:rPr lang="es-PR" dirty="0" smtClean="0"/>
              <a:t> aprendidas mas otras que usted entienda pertinentes.</a:t>
            </a:r>
          </a:p>
          <a:p>
            <a:r>
              <a:rPr lang="es-PR" dirty="0" smtClean="0">
                <a:hlinkClick r:id="rId2"/>
              </a:rPr>
              <a:t>http://mmontanez37.webs.com/</a:t>
            </a:r>
            <a:endParaRPr lang="es-PR" dirty="0" smtClean="0"/>
          </a:p>
          <a:p>
            <a:r>
              <a:rPr lang="es-PR" dirty="0" smtClean="0">
                <a:hlinkClick r:id="rId3"/>
              </a:rPr>
              <a:t>http://luzbetancourtcois600.blogspot.com/p/blog-page.html</a:t>
            </a:r>
            <a:endParaRPr lang="es-PR" dirty="0" smtClean="0"/>
          </a:p>
        </p:txBody>
      </p:sp>
    </p:spTree>
    <p:extLst>
      <p:ext uri="{BB962C8B-B14F-4D97-AF65-F5344CB8AC3E}">
        <p14:creationId xmlns:p14="http://schemas.microsoft.com/office/powerpoint/2010/main" val="69548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Elementos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R" dirty="0" smtClean="0"/>
              <a:t>Inicio</a:t>
            </a:r>
          </a:p>
          <a:p>
            <a:r>
              <a:rPr lang="es-PR" dirty="0" smtClean="0"/>
              <a:t>Instrucciones</a:t>
            </a:r>
          </a:p>
          <a:p>
            <a:r>
              <a:rPr lang="es-PR" dirty="0" smtClean="0"/>
              <a:t>Introducción al contenido (Objetivos educativos, explicación de tareas y evaluación)</a:t>
            </a:r>
          </a:p>
          <a:p>
            <a:r>
              <a:rPr lang="es-PR" dirty="0" smtClean="0"/>
              <a:t>Trabajos por taller o modulo o tema</a:t>
            </a:r>
          </a:p>
          <a:p>
            <a:r>
              <a:rPr lang="es-PR" dirty="0" smtClean="0"/>
              <a:t>Cada taller debe tener un </a:t>
            </a:r>
            <a:r>
              <a:rPr lang="es-PR" dirty="0" err="1" smtClean="0"/>
              <a:t>assessment</a:t>
            </a:r>
            <a:r>
              <a:rPr lang="es-PR" dirty="0" smtClean="0"/>
              <a:t>, enlace para regresar y continuar</a:t>
            </a:r>
          </a:p>
          <a:p>
            <a:endParaRPr lang="es-PR" dirty="0" smtClean="0"/>
          </a:p>
        </p:txBody>
      </p:sp>
    </p:spTree>
    <p:extLst>
      <p:ext uri="{BB962C8B-B14F-4D97-AF65-F5344CB8AC3E}">
        <p14:creationId xmlns:p14="http://schemas.microsoft.com/office/powerpoint/2010/main" val="929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R" dirty="0"/>
              <a:t>Mapa de conceptos sobre los temas, tareas y aplicaciones que utilizaría</a:t>
            </a:r>
          </a:p>
          <a:p>
            <a:r>
              <a:rPr lang="es-PR" dirty="0" smtClean="0"/>
              <a:t>Desglosar cada parte del mapa de conceptos</a:t>
            </a:r>
          </a:p>
          <a:p>
            <a:r>
              <a:rPr lang="es-PR" dirty="0" smtClean="0"/>
              <a:t>Elementos de </a:t>
            </a:r>
            <a:r>
              <a:rPr lang="es-PR" dirty="0" err="1" smtClean="0"/>
              <a:t>Gagne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47656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1775520" y="1268760"/>
            <a:ext cx="2376264" cy="1224136"/>
          </a:xfrm>
          <a:prstGeom prst="rightArrowCallout">
            <a:avLst>
              <a:gd name="adj1" fmla="val 25000"/>
              <a:gd name="adj2" fmla="val 25000"/>
              <a:gd name="adj3" fmla="val 51282"/>
              <a:gd name="adj4" fmla="val 66667"/>
            </a:avLst>
          </a:prstGeom>
          <a:gradFill rotWithShape="1">
            <a:gsLst>
              <a:gs pos="0">
                <a:srgbClr val="6699FF">
                  <a:gamma/>
                  <a:shade val="46275"/>
                  <a:invGamma/>
                </a:srgbClr>
              </a:gs>
              <a:gs pos="50000">
                <a:srgbClr val="6699FF">
                  <a:alpha val="66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PR" sz="2200" dirty="0"/>
              <a:t>Ganar la </a:t>
            </a:r>
          </a:p>
          <a:p>
            <a:pPr algn="ctr"/>
            <a:r>
              <a:rPr lang="es-PR" sz="2200" dirty="0"/>
              <a:t>atención</a:t>
            </a:r>
          </a:p>
        </p:txBody>
      </p:sp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4223792" y="1340768"/>
            <a:ext cx="2376264" cy="1152128"/>
          </a:xfrm>
          <a:prstGeom prst="rightArrowCallout">
            <a:avLst>
              <a:gd name="adj1" fmla="val 25000"/>
              <a:gd name="adj2" fmla="val 25000"/>
              <a:gd name="adj3" fmla="val 50000"/>
              <a:gd name="adj4" fmla="val 66667"/>
            </a:avLst>
          </a:prstGeom>
          <a:gradFill rotWithShape="1">
            <a:gsLst>
              <a:gs pos="0">
                <a:srgbClr val="6699FF">
                  <a:gamma/>
                  <a:shade val="46275"/>
                  <a:invGamma/>
                </a:srgbClr>
              </a:gs>
              <a:gs pos="50000">
                <a:srgbClr val="6699FF">
                  <a:alpha val="66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PR" sz="2200" dirty="0"/>
              <a:t>Informar </a:t>
            </a:r>
          </a:p>
          <a:p>
            <a:pPr algn="ctr"/>
            <a:r>
              <a:rPr lang="es-PR" sz="2200" dirty="0"/>
              <a:t>los objetivos</a:t>
            </a:r>
          </a:p>
        </p:txBody>
      </p:sp>
      <p:sp>
        <p:nvSpPr>
          <p:cNvPr id="46086" name="AutoShape 6"/>
          <p:cNvSpPr>
            <a:spLocks noChangeArrowheads="1"/>
          </p:cNvSpPr>
          <p:nvPr/>
        </p:nvSpPr>
        <p:spPr bwMode="auto">
          <a:xfrm>
            <a:off x="6672064" y="1412776"/>
            <a:ext cx="2304256" cy="1152128"/>
          </a:xfrm>
          <a:prstGeom prst="rightArrowCallout">
            <a:avLst>
              <a:gd name="adj1" fmla="val 25000"/>
              <a:gd name="adj2" fmla="val 25000"/>
              <a:gd name="adj3" fmla="val 52564"/>
              <a:gd name="adj4" fmla="val 66667"/>
            </a:avLst>
          </a:prstGeom>
          <a:gradFill rotWithShape="1">
            <a:gsLst>
              <a:gs pos="0">
                <a:srgbClr val="6699FF">
                  <a:gamma/>
                  <a:shade val="46275"/>
                  <a:invGamma/>
                </a:srgbClr>
              </a:gs>
              <a:gs pos="50000">
                <a:srgbClr val="6699FF">
                  <a:alpha val="66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PR" sz="2000" dirty="0"/>
              <a:t>Recordar </a:t>
            </a:r>
          </a:p>
          <a:p>
            <a:pPr algn="ctr"/>
            <a:r>
              <a:rPr lang="es-PR" sz="2000" dirty="0"/>
              <a:t>conocimiento </a:t>
            </a:r>
          </a:p>
          <a:p>
            <a:pPr algn="ctr"/>
            <a:r>
              <a:rPr lang="es-PR" sz="2000" dirty="0"/>
              <a:t>previo</a:t>
            </a:r>
          </a:p>
        </p:txBody>
      </p:sp>
      <p:sp>
        <p:nvSpPr>
          <p:cNvPr id="46087" name="Rectangle 7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es-PR" sz="4000" dirty="0">
                <a:solidFill>
                  <a:srgbClr val="0066FF"/>
                </a:solidFill>
                <a:latin typeface="Verdana" pitchFamily="34" charset="0"/>
                <a:ea typeface="宋体" pitchFamily="2" charset="-122"/>
              </a:rPr>
              <a:t>Modelo</a:t>
            </a:r>
            <a:r>
              <a:rPr lang="es-PR" sz="4000" dirty="0">
                <a:solidFill>
                  <a:schemeClr val="tx1"/>
                </a:solidFill>
                <a:ea typeface="宋体" pitchFamily="2" charset="-122"/>
              </a:rPr>
              <a:t> </a:t>
            </a:r>
            <a:r>
              <a:rPr lang="es-PR" sz="4000" dirty="0">
                <a:solidFill>
                  <a:srgbClr val="0066FF"/>
                </a:solidFill>
                <a:latin typeface="Verdana" pitchFamily="34" charset="0"/>
                <a:ea typeface="宋体" pitchFamily="2" charset="-122"/>
              </a:rPr>
              <a:t>instruccional de Gagné</a:t>
            </a: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rot="5400000">
            <a:off x="8520343" y="2302000"/>
            <a:ext cx="2415528" cy="990600"/>
          </a:xfrm>
          <a:prstGeom prst="rightArrowCallout">
            <a:avLst>
              <a:gd name="adj1" fmla="val 25000"/>
              <a:gd name="adj2" fmla="val 25000"/>
              <a:gd name="adj3" fmla="val 51282"/>
              <a:gd name="adj4" fmla="val 66667"/>
            </a:avLst>
          </a:prstGeom>
          <a:gradFill rotWithShape="1">
            <a:gsLst>
              <a:gs pos="0">
                <a:srgbClr val="6699FF">
                  <a:gamma/>
                  <a:shade val="46275"/>
                  <a:invGamma/>
                </a:srgbClr>
              </a:gs>
              <a:gs pos="50000">
                <a:srgbClr val="6699FF">
                  <a:alpha val="66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PR" sz="2200" dirty="0"/>
              <a:t>Presentar </a:t>
            </a:r>
          </a:p>
          <a:p>
            <a:pPr algn="ctr"/>
            <a:r>
              <a:rPr lang="es-PR" sz="2200" dirty="0"/>
              <a:t>material </a:t>
            </a:r>
          </a:p>
          <a:p>
            <a:pPr algn="ctr"/>
            <a:r>
              <a:rPr lang="es-PR" sz="2200" dirty="0"/>
              <a:t>nuevo</a:t>
            </a: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 rot="10800000">
            <a:off x="6240016" y="3284984"/>
            <a:ext cx="2971800" cy="990600"/>
          </a:xfrm>
          <a:prstGeom prst="rightArrowCallout">
            <a:avLst>
              <a:gd name="adj1" fmla="val 25000"/>
              <a:gd name="adj2" fmla="val 25000"/>
              <a:gd name="adj3" fmla="val 50000"/>
              <a:gd name="adj4" fmla="val 66667"/>
            </a:avLst>
          </a:prstGeom>
          <a:gradFill rotWithShape="1">
            <a:gsLst>
              <a:gs pos="0">
                <a:srgbClr val="6699FF">
                  <a:gamma/>
                  <a:shade val="46275"/>
                  <a:invGamma/>
                </a:srgbClr>
              </a:gs>
              <a:gs pos="50000">
                <a:srgbClr val="6699FF">
                  <a:alpha val="66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vert" wrap="none" anchor="ctr"/>
          <a:lstStyle/>
          <a:p>
            <a:pPr algn="ctr"/>
            <a:endParaRPr lang="es-PR" sz="22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176120" y="3356993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Guiar el aprendizaje</a:t>
            </a:r>
            <a:endParaRPr lang="es-MX" sz="2400" dirty="0"/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 rot="10800000">
            <a:off x="2783632" y="3140968"/>
            <a:ext cx="3412232" cy="1134616"/>
          </a:xfrm>
          <a:prstGeom prst="rightArrowCallout">
            <a:avLst>
              <a:gd name="adj1" fmla="val 25000"/>
              <a:gd name="adj2" fmla="val 25000"/>
              <a:gd name="adj3" fmla="val 51144"/>
              <a:gd name="adj4" fmla="val 69369"/>
            </a:avLst>
          </a:prstGeom>
          <a:gradFill rotWithShape="1">
            <a:gsLst>
              <a:gs pos="0">
                <a:srgbClr val="6699FF">
                  <a:gamma/>
                  <a:shade val="46275"/>
                  <a:invGamma/>
                </a:srgbClr>
              </a:gs>
              <a:gs pos="50000">
                <a:srgbClr val="6699FF">
                  <a:alpha val="66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PR" sz="2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3863752" y="3140969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Sucitar el rendimiento individual</a:t>
            </a:r>
            <a:endParaRPr lang="es-MX" sz="2400" dirty="0"/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 rot="4127785">
            <a:off x="1071357" y="3944339"/>
            <a:ext cx="2865071" cy="990600"/>
          </a:xfrm>
          <a:prstGeom prst="rightArrowCallout">
            <a:avLst>
              <a:gd name="adj1" fmla="val 25000"/>
              <a:gd name="adj2" fmla="val 25000"/>
              <a:gd name="adj3" fmla="val 51282"/>
              <a:gd name="adj4" fmla="val 66667"/>
            </a:avLst>
          </a:prstGeom>
          <a:gradFill rotWithShape="1">
            <a:gsLst>
              <a:gs pos="0">
                <a:srgbClr val="6699FF">
                  <a:gamma/>
                  <a:shade val="46275"/>
                  <a:invGamma/>
                </a:srgbClr>
              </a:gs>
              <a:gs pos="50000">
                <a:srgbClr val="6699FF">
                  <a:alpha val="66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PR" sz="1600" b="1" dirty="0"/>
              <a:t>Proporcionar </a:t>
            </a:r>
          </a:p>
          <a:p>
            <a:pPr algn="ctr"/>
            <a:r>
              <a:rPr lang="es-PR" sz="1600" b="1" dirty="0"/>
              <a:t>retroalimentación</a:t>
            </a: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3143672" y="5229200"/>
            <a:ext cx="2971800" cy="990600"/>
          </a:xfrm>
          <a:prstGeom prst="rightArrowCallout">
            <a:avLst>
              <a:gd name="adj1" fmla="val 25000"/>
              <a:gd name="adj2" fmla="val 25000"/>
              <a:gd name="adj3" fmla="val 50000"/>
              <a:gd name="adj4" fmla="val 66667"/>
            </a:avLst>
          </a:prstGeom>
          <a:gradFill rotWithShape="1">
            <a:gsLst>
              <a:gs pos="0">
                <a:srgbClr val="6699FF">
                  <a:gamma/>
                  <a:shade val="46275"/>
                  <a:invGamma/>
                </a:srgbClr>
              </a:gs>
              <a:gs pos="50000">
                <a:srgbClr val="6699FF">
                  <a:alpha val="66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PR" sz="2000" dirty="0"/>
              <a:t>Evaluar la </a:t>
            </a:r>
          </a:p>
          <a:p>
            <a:pPr algn="ctr"/>
            <a:r>
              <a:rPr lang="es-PR" sz="2000" dirty="0"/>
              <a:t>eficacia del </a:t>
            </a:r>
          </a:p>
          <a:p>
            <a:pPr algn="ctr"/>
            <a:r>
              <a:rPr lang="es-PR" sz="2000" dirty="0"/>
              <a:t>rendimiento</a:t>
            </a: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>
            <a:off x="6528048" y="5157192"/>
            <a:ext cx="3124200" cy="990600"/>
          </a:xfrm>
          <a:prstGeom prst="rightArrowCallout">
            <a:avLst>
              <a:gd name="adj1" fmla="val 25000"/>
              <a:gd name="adj2" fmla="val 25000"/>
              <a:gd name="adj3" fmla="val 52564"/>
              <a:gd name="adj4" fmla="val 66667"/>
            </a:avLst>
          </a:prstGeom>
          <a:gradFill rotWithShape="1">
            <a:gsLst>
              <a:gs pos="0">
                <a:srgbClr val="6699FF">
                  <a:gamma/>
                  <a:shade val="46275"/>
                  <a:invGamma/>
                </a:srgbClr>
              </a:gs>
              <a:gs pos="50000">
                <a:srgbClr val="6699FF">
                  <a:alpha val="66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PR" sz="2000" dirty="0"/>
              <a:t>Incrementar </a:t>
            </a:r>
          </a:p>
          <a:p>
            <a:pPr algn="ctr"/>
            <a:r>
              <a:rPr lang="es-PR" sz="2000" dirty="0"/>
              <a:t>la retención</a:t>
            </a:r>
          </a:p>
        </p:txBody>
      </p:sp>
    </p:spTree>
    <p:extLst>
      <p:ext uri="{BB962C8B-B14F-4D97-AF65-F5344CB8AC3E}">
        <p14:creationId xmlns:p14="http://schemas.microsoft.com/office/powerpoint/2010/main" val="1466982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Rectangle 7"/>
          <p:cNvSpPr>
            <a:spLocks/>
          </p:cNvSpPr>
          <p:nvPr/>
        </p:nvSpPr>
        <p:spPr bwMode="auto">
          <a:xfrm>
            <a:off x="5334000" y="1066800"/>
            <a:ext cx="4953000" cy="5410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s-PR" sz="2500" dirty="0">
                <a:latin typeface="Calibri" pitchFamily="34" charset="0"/>
              </a:rPr>
              <a:t>Ganar la </a:t>
            </a:r>
            <a:r>
              <a:rPr lang="es-PR" sz="2500" dirty="0">
                <a:latin typeface="Calibri" pitchFamily="34" charset="0"/>
                <a:hlinkClick r:id="rId2" action="ppaction://hlinksldjump"/>
              </a:rPr>
              <a:t>atención</a:t>
            </a:r>
            <a:r>
              <a:rPr lang="es-PR" sz="2500" dirty="0">
                <a:latin typeface="Calibri" pitchFamily="34" charset="0"/>
              </a:rPr>
              <a:t>.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s-PR" sz="2500" dirty="0">
                <a:latin typeface="Calibri" pitchFamily="34" charset="0"/>
              </a:rPr>
              <a:t>Informar los </a:t>
            </a:r>
            <a:r>
              <a:rPr lang="es-PR" sz="2500" dirty="0">
                <a:latin typeface="Calibri" pitchFamily="34" charset="0"/>
                <a:hlinkClick r:id="rId3" action="ppaction://hlinksldjump"/>
              </a:rPr>
              <a:t>objetivos</a:t>
            </a:r>
            <a:r>
              <a:rPr lang="es-PR" sz="2500" dirty="0">
                <a:latin typeface="Calibri" pitchFamily="34" charset="0"/>
              </a:rPr>
              <a:t>.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s-PR" sz="2500" dirty="0">
                <a:latin typeface="Calibri" pitchFamily="34" charset="0"/>
              </a:rPr>
              <a:t>Estimular el </a:t>
            </a:r>
            <a:r>
              <a:rPr lang="es-PR" sz="2500" dirty="0">
                <a:latin typeface="Calibri" pitchFamily="34" charset="0"/>
                <a:hlinkClick r:id="rId4" action="ppaction://hlinksldjump"/>
              </a:rPr>
              <a:t>conocimiento </a:t>
            </a:r>
            <a:r>
              <a:rPr lang="es-PR" sz="2500" dirty="0">
                <a:latin typeface="Calibri" pitchFamily="34" charset="0"/>
              </a:rPr>
              <a:t>previo.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s-PR" sz="2500" dirty="0">
                <a:latin typeface="Calibri" pitchFamily="34" charset="0"/>
              </a:rPr>
              <a:t>Presentar </a:t>
            </a:r>
            <a:r>
              <a:rPr lang="es-PR" sz="2500" dirty="0">
                <a:latin typeface="Calibri" pitchFamily="34" charset="0"/>
                <a:hlinkClick r:id="rId5" action="ppaction://hlinksldjump"/>
              </a:rPr>
              <a:t>material</a:t>
            </a:r>
            <a:r>
              <a:rPr lang="es-PR" sz="2500" dirty="0">
                <a:latin typeface="Calibri" pitchFamily="34" charset="0"/>
              </a:rPr>
              <a:t> nuevo.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s-PR" sz="2500" dirty="0">
                <a:latin typeface="Calibri" pitchFamily="34" charset="0"/>
              </a:rPr>
              <a:t>Guiar el </a:t>
            </a:r>
            <a:r>
              <a:rPr lang="es-PR" sz="2500" dirty="0">
                <a:latin typeface="Calibri" pitchFamily="34" charset="0"/>
                <a:hlinkClick r:id="rId6" action="ppaction://hlinksldjump"/>
              </a:rPr>
              <a:t>aprendizaje</a:t>
            </a:r>
            <a:r>
              <a:rPr lang="es-PR" sz="2500" dirty="0">
                <a:latin typeface="Calibri" pitchFamily="34" charset="0"/>
              </a:rPr>
              <a:t>.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s-PR" sz="2500" dirty="0">
                <a:latin typeface="Calibri" pitchFamily="34" charset="0"/>
              </a:rPr>
              <a:t>Suscitar el </a:t>
            </a:r>
            <a:r>
              <a:rPr lang="es-PR" sz="2500" dirty="0">
                <a:latin typeface="Calibri" pitchFamily="34" charset="0"/>
                <a:hlinkClick r:id="rId7" action="ppaction://hlinksldjump"/>
              </a:rPr>
              <a:t>rendimiento</a:t>
            </a:r>
            <a:r>
              <a:rPr lang="es-PR" sz="2500" dirty="0">
                <a:latin typeface="Calibri" pitchFamily="34" charset="0"/>
              </a:rPr>
              <a:t> individual.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s-PR" sz="2500" dirty="0">
                <a:latin typeface="Calibri" pitchFamily="34" charset="0"/>
              </a:rPr>
              <a:t>Proporcionar </a:t>
            </a:r>
            <a:r>
              <a:rPr lang="es-PR" sz="2500" dirty="0">
                <a:latin typeface="Calibri" pitchFamily="34" charset="0"/>
                <a:hlinkClick r:id="rId8" action="ppaction://hlinksldjump"/>
              </a:rPr>
              <a:t>retroalimentación</a:t>
            </a:r>
            <a:r>
              <a:rPr lang="es-PR" sz="2500" dirty="0">
                <a:latin typeface="Calibri" pitchFamily="34" charset="0"/>
              </a:rPr>
              <a:t>.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s-PR" sz="2500" dirty="0">
                <a:latin typeface="Calibri" pitchFamily="34" charset="0"/>
              </a:rPr>
              <a:t>Evaluar la </a:t>
            </a:r>
            <a:r>
              <a:rPr lang="es-PR" sz="2500" dirty="0">
                <a:latin typeface="Calibri" pitchFamily="34" charset="0"/>
                <a:hlinkClick r:id="rId9" action="ppaction://hlinksldjump"/>
              </a:rPr>
              <a:t>eficacia</a:t>
            </a:r>
            <a:r>
              <a:rPr lang="es-PR" sz="2500" dirty="0">
                <a:latin typeface="Calibri" pitchFamily="34" charset="0"/>
                <a:hlinkClick r:id="rId4" action="ppaction://hlinksldjump"/>
              </a:rPr>
              <a:t> </a:t>
            </a:r>
            <a:r>
              <a:rPr lang="es-PR" sz="2500" dirty="0">
                <a:latin typeface="Calibri" pitchFamily="34" charset="0"/>
              </a:rPr>
              <a:t>del rendimiento.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s-PR" sz="2500" dirty="0">
                <a:latin typeface="Calibri" pitchFamily="34" charset="0"/>
              </a:rPr>
              <a:t>Incrementar la </a:t>
            </a:r>
            <a:r>
              <a:rPr lang="es-PR" sz="2500" dirty="0">
                <a:latin typeface="Calibri" pitchFamily="34" charset="0"/>
                <a:hlinkClick r:id="rId10" action="ppaction://hlinksldjump"/>
              </a:rPr>
              <a:t>retención</a:t>
            </a:r>
            <a:r>
              <a:rPr lang="es-PR" sz="2500" dirty="0">
                <a:latin typeface="Calibri" pitchFamily="34" charset="0"/>
              </a:rPr>
              <a:t>.</a:t>
            </a:r>
          </a:p>
        </p:txBody>
      </p:sp>
      <p:sp>
        <p:nvSpPr>
          <p:cNvPr id="34824" name="Rectangle 8"/>
          <p:cNvSpPr>
            <a:spLocks noGrp="1"/>
          </p:cNvSpPr>
          <p:nvPr>
            <p:ph type="title"/>
          </p:nvPr>
        </p:nvSpPr>
        <p:spPr bwMode="auto">
          <a:xfrm>
            <a:off x="1981200" y="245533"/>
            <a:ext cx="8229600" cy="775231"/>
          </a:xfrm>
          <a:noFill/>
        </p:spPr>
        <p:txBody>
          <a:bodyPr/>
          <a:lstStyle/>
          <a:p>
            <a:r>
              <a:rPr lang="es-P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latin typeface="Verdana" pitchFamily="34" charset="0"/>
                <a:ea typeface="宋体" pitchFamily="2" charset="-122"/>
              </a:rPr>
              <a:t>Tomar en consideración</a:t>
            </a:r>
            <a:endParaRPr lang="es-P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 rot="-1028857">
            <a:off x="1923160" y="2627740"/>
            <a:ext cx="2514600" cy="892175"/>
          </a:xfrm>
          <a:prstGeom prst="rect">
            <a:avLst/>
          </a:prstGeom>
          <a:solidFill>
            <a:schemeClr val="bg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PR" sz="2500" dirty="0">
                <a:latin typeface="Calibri" pitchFamily="34" charset="0"/>
              </a:rPr>
              <a:t>Los 9 eventos instruccionales</a:t>
            </a:r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 rot="42902" flipH="1">
            <a:off x="4419600" y="2286000"/>
            <a:ext cx="914400" cy="533400"/>
          </a:xfrm>
          <a:prstGeom prst="rightArrow">
            <a:avLst>
              <a:gd name="adj1" fmla="val 50000"/>
              <a:gd name="adj2" fmla="val 4285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692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>
          <a:xfrm>
            <a:off x="2063552" y="1196752"/>
            <a:ext cx="8229600" cy="1143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s-PR" sz="5400" dirty="0">
                <a:solidFill>
                  <a:srgbClr val="0066FF"/>
                </a:solidFill>
                <a:latin typeface="Verdana" pitchFamily="34" charset="0"/>
                <a:ea typeface="宋体" pitchFamily="2" charset="-122"/>
              </a:rPr>
              <a:t>Ganar la atención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2135560" y="3068960"/>
            <a:ext cx="7704856" cy="18722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PR" sz="4000" dirty="0">
                <a:ea typeface="宋体" pitchFamily="2" charset="-122"/>
              </a:rPr>
              <a:t>Presentar el problema o situación de manera impactante.</a:t>
            </a:r>
          </a:p>
        </p:txBody>
      </p:sp>
      <p:sp>
        <p:nvSpPr>
          <p:cNvPr id="2" name="Action Button: Back or Previous 1">
            <a:hlinkClick r:id="" action="ppaction://hlinkshowjump?jump=previousslide" highlightClick="1"/>
          </p:cNvPr>
          <p:cNvSpPr/>
          <p:nvPr/>
        </p:nvSpPr>
        <p:spPr>
          <a:xfrm>
            <a:off x="10371667" y="6290733"/>
            <a:ext cx="694266" cy="28786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1288940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xfrm>
            <a:off x="2063552" y="1268760"/>
            <a:ext cx="8229600" cy="1143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PR" sz="5400" dirty="0">
                <a:solidFill>
                  <a:srgbClr val="0066FF"/>
                </a:solidFill>
                <a:latin typeface="Verdana" pitchFamily="34" charset="0"/>
                <a:ea typeface="宋体" pitchFamily="2" charset="-122"/>
              </a:rPr>
              <a:t>Informar objetivos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1991544" y="2780929"/>
            <a:ext cx="8458200" cy="23161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PR" dirty="0" smtClean="0">
                <a:ea typeface="宋体" pitchFamily="2" charset="-122"/>
              </a:rPr>
              <a:t>Ayudar al aprendiz a organizar pensamientos.</a:t>
            </a:r>
          </a:p>
          <a:p>
            <a:r>
              <a:rPr lang="es-PR" dirty="0" smtClean="0">
                <a:ea typeface="宋体" pitchFamily="2" charset="-122"/>
              </a:rPr>
              <a:t>Describir la meta de la lección.</a:t>
            </a:r>
          </a:p>
          <a:p>
            <a:r>
              <a:rPr lang="es-PR" dirty="0" smtClean="0">
                <a:ea typeface="宋体" pitchFamily="2" charset="-122"/>
              </a:rPr>
              <a:t>Hacerlos partícipe de lo que van a aprender y cómo van a utilizar ese conocimiento.</a:t>
            </a:r>
          </a:p>
        </p:txBody>
      </p:sp>
      <p:sp>
        <p:nvSpPr>
          <p:cNvPr id="2" name="Action Button: Back or Previous 1">
            <a:hlinkClick r:id="rId2" action="ppaction://hlinksldjump" highlightClick="1"/>
          </p:cNvPr>
          <p:cNvSpPr/>
          <p:nvPr/>
        </p:nvSpPr>
        <p:spPr>
          <a:xfrm>
            <a:off x="10143067" y="6189133"/>
            <a:ext cx="745066" cy="32173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2288273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 bwMode="auto">
          <a:xfrm>
            <a:off x="1991544" y="1196752"/>
            <a:ext cx="8229600" cy="1143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PR" b="0" dirty="0" smtClean="0">
                <a:ln>
                  <a:noFill/>
                </a:ln>
                <a:solidFill>
                  <a:srgbClr val="0066FF"/>
                </a:solidFill>
                <a:effectLst/>
                <a:latin typeface="Verdana" pitchFamily="34" charset="0"/>
                <a:ea typeface="宋体" pitchFamily="2" charset="-122"/>
              </a:rPr>
              <a:t>Conocimiento previo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2135560" y="3068960"/>
            <a:ext cx="8229600" cy="2057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PR" dirty="0" smtClean="0">
                <a:ea typeface="宋体" pitchFamily="2" charset="-122"/>
              </a:rPr>
              <a:t>Ayudarlos a crear conocimientos propios.</a:t>
            </a:r>
          </a:p>
          <a:p>
            <a:pPr>
              <a:buFontTx/>
              <a:buNone/>
            </a:pPr>
            <a:endParaRPr lang="es-PR" sz="1600" dirty="0">
              <a:ea typeface="宋体" pitchFamily="2" charset="-122"/>
            </a:endParaRPr>
          </a:p>
          <a:p>
            <a:r>
              <a:rPr lang="es-PR" dirty="0" smtClean="0">
                <a:ea typeface="宋体" pitchFamily="2" charset="-122"/>
              </a:rPr>
              <a:t>Los minutos “creativos” ayudan a aprender y recordar .</a:t>
            </a:r>
          </a:p>
        </p:txBody>
      </p:sp>
      <p:sp>
        <p:nvSpPr>
          <p:cNvPr id="2" name="Action Button: Back or Previous 1">
            <a:hlinkClick r:id="rId2" action="ppaction://hlinksldjump" highlightClick="1"/>
          </p:cNvPr>
          <p:cNvSpPr/>
          <p:nvPr/>
        </p:nvSpPr>
        <p:spPr>
          <a:xfrm>
            <a:off x="10464800" y="6197600"/>
            <a:ext cx="905933" cy="38946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474608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>
          <a:xfrm>
            <a:off x="1919536" y="1052736"/>
            <a:ext cx="8229600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s-PR" b="0" dirty="0" smtClean="0">
                <a:ln>
                  <a:noFill/>
                </a:ln>
                <a:solidFill>
                  <a:srgbClr val="0066FF"/>
                </a:solidFill>
                <a:effectLst/>
                <a:latin typeface="Verdana" pitchFamily="34" charset="0"/>
                <a:ea typeface="宋体" pitchFamily="2" charset="-122"/>
              </a:rPr>
              <a:t>Presentar material nuevo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2351584" y="2708920"/>
            <a:ext cx="7543800" cy="1752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PR" dirty="0" smtClean="0">
                <a:ea typeface="宋体" pitchFamily="2" charset="-122"/>
              </a:rPr>
              <a:t>Evite la sobrecarga de información.</a:t>
            </a:r>
          </a:p>
          <a:p>
            <a:r>
              <a:rPr lang="es-PR" dirty="0" smtClean="0">
                <a:ea typeface="宋体" pitchFamily="2" charset="-122"/>
              </a:rPr>
              <a:t>Divida el material y preséntelo de manera secuencial.</a:t>
            </a:r>
          </a:p>
        </p:txBody>
      </p:sp>
      <p:sp>
        <p:nvSpPr>
          <p:cNvPr id="2" name="Action Button: Back or Previous 1">
            <a:hlinkClick r:id="rId2" action="ppaction://hlinksldjump" highlightClick="1"/>
          </p:cNvPr>
          <p:cNvSpPr/>
          <p:nvPr/>
        </p:nvSpPr>
        <p:spPr>
          <a:xfrm>
            <a:off x="9895384" y="6163733"/>
            <a:ext cx="908083" cy="34713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509799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Revisión de Tareas Taller 4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 </a:t>
            </a:r>
            <a:r>
              <a:rPr lang="es-ES" dirty="0" smtClean="0"/>
              <a:t>Tabla </a:t>
            </a:r>
            <a:r>
              <a:rPr lang="es-ES" dirty="0"/>
              <a:t>en </a:t>
            </a:r>
            <a:r>
              <a:rPr lang="es-ES" dirty="0" err="1"/>
              <a:t>word</a:t>
            </a:r>
            <a:r>
              <a:rPr lang="es-ES" dirty="0"/>
              <a:t> donde menciones la aplicación </a:t>
            </a:r>
            <a:r>
              <a:rPr lang="es-ES" dirty="0" smtClean="0"/>
              <a:t>educativa</a:t>
            </a:r>
          </a:p>
          <a:p>
            <a:r>
              <a:rPr lang="es-ES" dirty="0" smtClean="0"/>
              <a:t>Una presentación </a:t>
            </a:r>
            <a:r>
              <a:rPr lang="es-ES" dirty="0"/>
              <a:t>en </a:t>
            </a:r>
            <a:r>
              <a:rPr lang="es-ES" dirty="0" smtClean="0"/>
              <a:t>PPT </a:t>
            </a:r>
            <a:r>
              <a:rPr lang="es-ES" dirty="0"/>
              <a:t>sobre </a:t>
            </a:r>
            <a:r>
              <a:rPr lang="es-ES" dirty="0" smtClean="0"/>
              <a:t>la definición de “Social Network” y la historia de Facebook.</a:t>
            </a:r>
          </a:p>
          <a:p>
            <a:r>
              <a:rPr lang="es-ES" dirty="0"/>
              <a:t>U</a:t>
            </a:r>
            <a:r>
              <a:rPr lang="es-ES" dirty="0" smtClean="0"/>
              <a:t>na </a:t>
            </a:r>
            <a:r>
              <a:rPr lang="es-ES" dirty="0"/>
              <a:t>tirilla </a:t>
            </a:r>
            <a:r>
              <a:rPr lang="es-ES" dirty="0" smtClean="0"/>
              <a:t>cómica sobre el tema anterior (Definición e historia FB)</a:t>
            </a:r>
          </a:p>
          <a:p>
            <a:r>
              <a:rPr lang="es-ES" dirty="0" smtClean="0"/>
              <a:t>Reflexión sobre su proceso realizando las tareas.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2206541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5" name="Rectangle 15"/>
          <p:cNvSpPr>
            <a:spLocks noGrp="1"/>
          </p:cNvSpPr>
          <p:nvPr>
            <p:ph type="title"/>
          </p:nvPr>
        </p:nvSpPr>
        <p:spPr bwMode="auto">
          <a:xfrm>
            <a:off x="1919536" y="1412776"/>
            <a:ext cx="8229600" cy="1143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s-PR" b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宋体" pitchFamily="2" charset="-122"/>
              </a:rPr>
              <a:t>Guiar el aprendizaje</a:t>
            </a:r>
          </a:p>
        </p:txBody>
      </p:sp>
      <p:sp>
        <p:nvSpPr>
          <p:cNvPr id="20499" name="Rectangle 19"/>
          <p:cNvSpPr>
            <a:spLocks noGrp="1"/>
          </p:cNvSpPr>
          <p:nvPr>
            <p:ph type="body" idx="1"/>
          </p:nvPr>
        </p:nvSpPr>
        <p:spPr>
          <a:xfrm>
            <a:off x="1991544" y="3212976"/>
            <a:ext cx="8458200" cy="12192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PR" dirty="0" smtClean="0">
                <a:ea typeface="宋体" pitchFamily="2" charset="-122"/>
              </a:rPr>
              <a:t>No presente contenido, brinde las instrucciones de cómo aprender.</a:t>
            </a:r>
          </a:p>
        </p:txBody>
      </p:sp>
      <p:sp>
        <p:nvSpPr>
          <p:cNvPr id="2" name="Action Button: Back or Previous 1">
            <a:hlinkClick r:id="rId2" action="ppaction://hlinksldjump" highlightClick="1"/>
          </p:cNvPr>
          <p:cNvSpPr/>
          <p:nvPr/>
        </p:nvSpPr>
        <p:spPr>
          <a:xfrm>
            <a:off x="9931400" y="6045200"/>
            <a:ext cx="1109133" cy="330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436868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/>
          </p:cNvSpPr>
          <p:nvPr>
            <p:ph type="title"/>
          </p:nvPr>
        </p:nvSpPr>
        <p:spPr bwMode="auto">
          <a:xfrm>
            <a:off x="1991544" y="1772816"/>
            <a:ext cx="8229600" cy="1143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PR" dirty="0">
                <a:latin typeface="Verdana" pitchFamily="34" charset="0"/>
                <a:ea typeface="宋体" pitchFamily="2" charset="-122"/>
              </a:rPr>
              <a:t>Suscitar el rendimiento individual</a:t>
            </a:r>
          </a:p>
        </p:txBody>
      </p:sp>
      <p:sp>
        <p:nvSpPr>
          <p:cNvPr id="21519" name="Rectangle 15"/>
          <p:cNvSpPr>
            <a:spLocks noGrp="1"/>
          </p:cNvSpPr>
          <p:nvPr>
            <p:ph type="body" idx="1"/>
          </p:nvPr>
        </p:nvSpPr>
        <p:spPr>
          <a:xfrm>
            <a:off x="2051538" y="3466514"/>
            <a:ext cx="8229600" cy="12192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PR" dirty="0" smtClean="0">
                <a:ea typeface="宋体" pitchFamily="2" charset="-122"/>
              </a:rPr>
              <a:t>Dejar que el alumno haga algo con el nuevo conocimiento adquirido.</a:t>
            </a:r>
          </a:p>
        </p:txBody>
      </p:sp>
      <p:sp>
        <p:nvSpPr>
          <p:cNvPr id="2" name="Action Button: Back or Previous 1">
            <a:hlinkClick r:id="rId2" action="ppaction://hlinksldjump" highlightClick="1"/>
          </p:cNvPr>
          <p:cNvSpPr/>
          <p:nvPr/>
        </p:nvSpPr>
        <p:spPr>
          <a:xfrm>
            <a:off x="9956800" y="6036733"/>
            <a:ext cx="1075267" cy="40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1639644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 bwMode="auto">
          <a:xfrm>
            <a:off x="2063552" y="1052736"/>
            <a:ext cx="8229600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PR" b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宋体" pitchFamily="2" charset="-122"/>
              </a:rPr>
              <a:t>Proveer retroalimentación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>
          <a:xfrm>
            <a:off x="2423592" y="3356993"/>
            <a:ext cx="7772400" cy="193516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PR" dirty="0" smtClean="0">
                <a:ea typeface="宋体" pitchFamily="2" charset="-122"/>
              </a:rPr>
              <a:t>Dejarle saber al estudiante si lo aprendido está correcto  o no  de manera específica y dejarle saber </a:t>
            </a:r>
            <a:r>
              <a:rPr lang="es-PR" b="1" dirty="0" smtClean="0">
                <a:ea typeface="宋体" pitchFamily="2" charset="-122"/>
              </a:rPr>
              <a:t>el porqué.</a:t>
            </a:r>
          </a:p>
        </p:txBody>
      </p:sp>
      <p:sp>
        <p:nvSpPr>
          <p:cNvPr id="2" name="Action Button: Back or Previous 1">
            <a:hlinkClick r:id="rId2" action="ppaction://hlinksldjump" highlightClick="1"/>
          </p:cNvPr>
          <p:cNvSpPr/>
          <p:nvPr/>
        </p:nvSpPr>
        <p:spPr>
          <a:xfrm>
            <a:off x="10464800" y="6333067"/>
            <a:ext cx="8382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1369062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 bwMode="auto">
          <a:xfrm>
            <a:off x="1919536" y="980728"/>
            <a:ext cx="8229600" cy="1143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PR" dirty="0">
                <a:latin typeface="Verdana" pitchFamily="34" charset="0"/>
                <a:ea typeface="宋体" pitchFamily="2" charset="-122"/>
              </a:rPr>
              <a:t>Evaluar la eficacia del rendimiento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>
          <a:xfrm>
            <a:off x="2063552" y="3284985"/>
            <a:ext cx="8229600" cy="1477963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PR" dirty="0" smtClean="0">
                <a:ea typeface="宋体" pitchFamily="2" charset="-122"/>
              </a:rPr>
              <a:t>Examinar al estudiante para determinar si aprendió la lección.</a:t>
            </a:r>
          </a:p>
        </p:txBody>
      </p:sp>
      <p:sp>
        <p:nvSpPr>
          <p:cNvPr id="2" name="Action Button: Back or Previous 1">
            <a:hlinkClick r:id="rId2" action="ppaction://hlinksldjump" highlightClick="1"/>
          </p:cNvPr>
          <p:cNvSpPr/>
          <p:nvPr/>
        </p:nvSpPr>
        <p:spPr>
          <a:xfrm>
            <a:off x="10397067" y="6053667"/>
            <a:ext cx="922866" cy="364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270629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 bwMode="auto">
          <a:xfrm>
            <a:off x="1919536" y="1484784"/>
            <a:ext cx="8229600" cy="1143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PR" b="0" dirty="0" smtClean="0">
                <a:ln>
                  <a:noFill/>
                </a:ln>
                <a:effectLst/>
                <a:latin typeface="Verdana" pitchFamily="34" charset="0"/>
                <a:ea typeface="宋体" pitchFamily="2" charset="-122"/>
              </a:rPr>
              <a:t>Incrementar la retención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>
          <a:xfrm>
            <a:off x="2063552" y="3501008"/>
            <a:ext cx="8229600" cy="11430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PR" dirty="0" smtClean="0">
                <a:ea typeface="宋体" pitchFamily="2" charset="-122"/>
              </a:rPr>
              <a:t>Proveer práctica adicional y estimularlos a que repasen sus lecciones.</a:t>
            </a:r>
          </a:p>
        </p:txBody>
      </p:sp>
      <p:sp>
        <p:nvSpPr>
          <p:cNvPr id="2" name="Action Button: Back or Previous 1">
            <a:hlinkClick r:id="" action="ppaction://hlinkshowjump?jump=nextslide" highlightClick="1"/>
          </p:cNvPr>
          <p:cNvSpPr/>
          <p:nvPr/>
        </p:nvSpPr>
        <p:spPr>
          <a:xfrm>
            <a:off x="10447867" y="6290733"/>
            <a:ext cx="795866" cy="330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561572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Autoevaluación del curso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R" dirty="0" smtClean="0"/>
              <a:t>Completar el documento de autoevaluación y colocarlo en Taller 8 junto con todas las herramientas y aplicaciones utilizadas para su modulo educativo.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21872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Taller 5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Tarea para </a:t>
            </a:r>
            <a:r>
              <a:rPr lang="es-ES" dirty="0" smtClean="0"/>
              <a:t>el taller </a:t>
            </a:r>
            <a:r>
              <a:rPr lang="es-ES" dirty="0"/>
              <a:t>5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Busca información sobre cómo evaluar una página web y la </a:t>
            </a:r>
            <a:r>
              <a:rPr lang="es-ES" dirty="0" err="1"/>
              <a:t>Webquest</a:t>
            </a:r>
            <a:r>
              <a:rPr lang="es-ES" dirty="0"/>
              <a:t> (partes de la </a:t>
            </a:r>
            <a:r>
              <a:rPr lang="es-ES" dirty="0" err="1"/>
              <a:t>webquest</a:t>
            </a:r>
            <a:r>
              <a:rPr lang="es-ES" dirty="0" smtClean="0"/>
              <a:t>)</a:t>
            </a:r>
          </a:p>
          <a:p>
            <a:pPr marL="548640"/>
            <a:r>
              <a:rPr lang="es-ES" dirty="0" smtClean="0"/>
              <a:t>Confiabilidad</a:t>
            </a:r>
            <a:endParaRPr lang="es-ES" dirty="0"/>
          </a:p>
          <a:p>
            <a:pPr marL="548640"/>
            <a:r>
              <a:rPr lang="es-ES" dirty="0"/>
              <a:t>Nitidez</a:t>
            </a:r>
          </a:p>
          <a:p>
            <a:pPr marL="548640"/>
            <a:r>
              <a:rPr lang="es-ES" dirty="0"/>
              <a:t>Organización</a:t>
            </a:r>
          </a:p>
          <a:p>
            <a:pPr marL="548640"/>
            <a:r>
              <a:rPr lang="es-ES" dirty="0"/>
              <a:t>Contenido</a:t>
            </a:r>
          </a:p>
          <a:p>
            <a:pPr marL="548640"/>
            <a:r>
              <a:rPr lang="es-ES" dirty="0"/>
              <a:t>Entre </a:t>
            </a:r>
            <a:r>
              <a:rPr lang="es-ES" dirty="0" smtClean="0"/>
              <a:t>otros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9468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Taller 5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Luego, crea una rúbrica en una aplicación Web 2.0 con los criterios para evaluar tu página web </a:t>
            </a:r>
            <a:r>
              <a:rPr lang="es-ES" dirty="0" err="1" smtClean="0"/>
              <a:t>Instruccional</a:t>
            </a:r>
            <a:r>
              <a:rPr lang="es-ES" dirty="0" smtClean="0"/>
              <a:t> y tu </a:t>
            </a:r>
            <a:r>
              <a:rPr lang="es-ES" dirty="0" err="1" smtClean="0"/>
              <a:t>WebQuest</a:t>
            </a:r>
            <a:r>
              <a:rPr lang="es-ES" dirty="0" smtClean="0"/>
              <a:t>.</a:t>
            </a:r>
            <a:endParaRPr lang="es-PR" dirty="0" smtClean="0"/>
          </a:p>
          <a:p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49325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Taller 5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R" dirty="0" smtClean="0"/>
              <a:t>Convierte tu presentación PPT sobre Facebook en un video utilizando las herramientas de PPT.</a:t>
            </a:r>
          </a:p>
          <a:p>
            <a:r>
              <a:rPr lang="es-PR" dirty="0" smtClean="0"/>
              <a:t>Publícalo en </a:t>
            </a:r>
            <a:r>
              <a:rPr lang="es-PR" dirty="0" err="1" smtClean="0"/>
              <a:t>Youtube</a:t>
            </a:r>
            <a:r>
              <a:rPr lang="es-PR" dirty="0" smtClean="0"/>
              <a:t> y colócalo en tu portafolio.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2092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Taller 6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Lee la información del documento "Modelos de diseño </a:t>
            </a:r>
            <a:r>
              <a:rPr lang="es-ES" dirty="0" err="1"/>
              <a:t>instruccional</a:t>
            </a:r>
            <a:r>
              <a:rPr lang="es-ES" dirty="0"/>
              <a:t>" y las lecturas de los otros </a:t>
            </a:r>
            <a:r>
              <a:rPr lang="es-ES" dirty="0" smtClean="0"/>
              <a:t>enlaces en el wiki del curso Taller 5.</a:t>
            </a:r>
          </a:p>
          <a:p>
            <a:r>
              <a:rPr lang="es-ES" dirty="0"/>
              <a:t>Preparar en "</a:t>
            </a:r>
            <a:r>
              <a:rPr lang="es-ES" dirty="0" err="1"/>
              <a:t>Movie</a:t>
            </a:r>
            <a:r>
              <a:rPr lang="es-ES" dirty="0"/>
              <a:t> </a:t>
            </a:r>
            <a:r>
              <a:rPr lang="es-ES" dirty="0" err="1"/>
              <a:t>Maker</a:t>
            </a:r>
            <a:r>
              <a:rPr lang="es-ES" dirty="0"/>
              <a:t>" una "película" que compare y contraste dos modelos </a:t>
            </a:r>
            <a:r>
              <a:rPr lang="es-ES" dirty="0" err="1"/>
              <a:t>instruccionales</a:t>
            </a:r>
            <a:r>
              <a:rPr lang="es-ES" dirty="0"/>
              <a:t>. Al final, escoger uno de los dos modelos para ser utilizado en </a:t>
            </a:r>
            <a:r>
              <a:rPr lang="es-ES" dirty="0" smtClean="0"/>
              <a:t>la preparación de un modulo </a:t>
            </a:r>
            <a:r>
              <a:rPr lang="es-ES" dirty="0" err="1" smtClean="0"/>
              <a:t>instruccional</a:t>
            </a:r>
            <a:r>
              <a:rPr lang="es-ES" dirty="0" smtClean="0"/>
              <a:t> sobre un tema educativo.</a:t>
            </a:r>
          </a:p>
          <a:p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34549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Comic Master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R" dirty="0" smtClean="0"/>
              <a:t>Solamente permite imprimir el comic que trabajes. Si lo imprimes puedes escanearlo y guardarlo como imagen para pegarlo en tu portafolio.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434785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err="1" smtClean="0"/>
              <a:t>Bitstrips</a:t>
            </a:r>
            <a:r>
              <a:rPr lang="es-PR" dirty="0" smtClean="0"/>
              <a:t> y </a:t>
            </a:r>
            <a:r>
              <a:rPr lang="es-PR" dirty="0" err="1" smtClean="0"/>
              <a:t>Pixton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R" dirty="0" smtClean="0"/>
              <a:t>Se puede incrustar o pegar imagen o copiar el enlace. Primero tienes que publicarlo.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4186652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TALLER 6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91733"/>
            <a:ext cx="8915400" cy="4817533"/>
          </a:xfrm>
        </p:spPr>
        <p:txBody>
          <a:bodyPr/>
          <a:lstStyle/>
          <a:p>
            <a:r>
              <a:rPr lang="es-ES" dirty="0" smtClean="0"/>
              <a:t>Busca y estudia información sobre </a:t>
            </a:r>
            <a:r>
              <a:rPr lang="es-ES" dirty="0"/>
              <a:t>los servicios de mensajería. Luego </a:t>
            </a:r>
            <a:r>
              <a:rPr lang="es-ES" dirty="0" smtClean="0"/>
              <a:t>construye </a:t>
            </a:r>
            <a:r>
              <a:rPr lang="es-ES" dirty="0"/>
              <a:t>una tabla comparando a </a:t>
            </a:r>
            <a:r>
              <a:rPr lang="es-ES" b="1" dirty="0"/>
              <a:t>Messenger</a:t>
            </a:r>
            <a:r>
              <a:rPr lang="es-ES" dirty="0"/>
              <a:t>, </a:t>
            </a:r>
            <a:r>
              <a:rPr lang="es-ES" b="1" dirty="0"/>
              <a:t>Google </a:t>
            </a:r>
            <a:r>
              <a:rPr lang="es-ES" b="1" dirty="0" err="1"/>
              <a:t>Talk</a:t>
            </a:r>
            <a:r>
              <a:rPr lang="es-ES" dirty="0"/>
              <a:t> y </a:t>
            </a:r>
            <a:r>
              <a:rPr lang="es-ES" b="1" dirty="0"/>
              <a:t>Skype</a:t>
            </a:r>
            <a:r>
              <a:rPr lang="es-ES" dirty="0"/>
              <a:t>. </a:t>
            </a:r>
            <a:r>
              <a:rPr lang="es-ES" dirty="0" smtClean="0"/>
              <a:t>Prepara un </a:t>
            </a:r>
            <a:r>
              <a:rPr lang="es-ES" dirty="0"/>
              <a:t>vídeo en </a:t>
            </a:r>
            <a:r>
              <a:rPr lang="es-ES" b="1" dirty="0" err="1"/>
              <a:t>GoAnimate</a:t>
            </a:r>
            <a:r>
              <a:rPr lang="es-ES" dirty="0"/>
              <a:t>. </a:t>
            </a:r>
            <a:endParaRPr lang="es-P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667" y="2773342"/>
            <a:ext cx="6146800" cy="363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41682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192</TotalTime>
  <Words>579</Words>
  <Application>Microsoft Office PowerPoint</Application>
  <PresentationFormat>Widescreen</PresentationFormat>
  <Paragraphs>100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宋体</vt:lpstr>
      <vt:lpstr>Arial</vt:lpstr>
      <vt:lpstr>Calibri</vt:lpstr>
      <vt:lpstr>Century Gothic</vt:lpstr>
      <vt:lpstr>Verdana</vt:lpstr>
      <vt:lpstr>Wingdings 3</vt:lpstr>
      <vt:lpstr>Wisp</vt:lpstr>
      <vt:lpstr>COIS 600</vt:lpstr>
      <vt:lpstr>Revisión de Tareas Taller 4</vt:lpstr>
      <vt:lpstr>Taller 5</vt:lpstr>
      <vt:lpstr>Taller 5</vt:lpstr>
      <vt:lpstr>Taller 5</vt:lpstr>
      <vt:lpstr>Taller 6</vt:lpstr>
      <vt:lpstr>Comic Master</vt:lpstr>
      <vt:lpstr>Bitstrips y Pixton</vt:lpstr>
      <vt:lpstr>TALLER 6</vt:lpstr>
      <vt:lpstr>Mapa de conceptos sobre tu modulo educativo</vt:lpstr>
      <vt:lpstr>Tarea final</vt:lpstr>
      <vt:lpstr>Elementos</vt:lpstr>
      <vt:lpstr>PowerPoint Presentation</vt:lpstr>
      <vt:lpstr>Modelo instruccional de Gagné</vt:lpstr>
      <vt:lpstr>Tomar en consideración</vt:lpstr>
      <vt:lpstr>Ganar la atención</vt:lpstr>
      <vt:lpstr>Informar objetivos</vt:lpstr>
      <vt:lpstr>Conocimiento previo</vt:lpstr>
      <vt:lpstr>Presentar material nuevo</vt:lpstr>
      <vt:lpstr>Guiar el aprendizaje</vt:lpstr>
      <vt:lpstr>Suscitar el rendimiento individual</vt:lpstr>
      <vt:lpstr>Proveer retroalimentación</vt:lpstr>
      <vt:lpstr>Evaluar la eficacia del rendimiento</vt:lpstr>
      <vt:lpstr>Incrementar la retención</vt:lpstr>
      <vt:lpstr>Autoevaluación del curso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COIS 600</dc:title>
  <dc:creator>Guillermina Viruet</dc:creator>
  <cp:lastModifiedBy>Guillermina Viruet</cp:lastModifiedBy>
  <cp:revision>16</cp:revision>
  <dcterms:created xsi:type="dcterms:W3CDTF">2014-03-01T12:42:02Z</dcterms:created>
  <dcterms:modified xsi:type="dcterms:W3CDTF">2014-03-08T14:11:02Z</dcterms:modified>
</cp:coreProperties>
</file>